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</p:sldMasterIdLst>
  <p:notesMasterIdLst>
    <p:notesMasterId r:id="rId23"/>
  </p:notesMasterIdLst>
  <p:sldIdLst>
    <p:sldId id="256" r:id="rId5"/>
    <p:sldId id="257" r:id="rId6"/>
    <p:sldId id="258" r:id="rId7"/>
    <p:sldId id="280" r:id="rId8"/>
    <p:sldId id="315" r:id="rId9"/>
    <p:sldId id="324" r:id="rId10"/>
    <p:sldId id="326" r:id="rId11"/>
    <p:sldId id="327" r:id="rId12"/>
    <p:sldId id="325" r:id="rId13"/>
    <p:sldId id="328" r:id="rId14"/>
    <p:sldId id="331" r:id="rId15"/>
    <p:sldId id="336" r:id="rId16"/>
    <p:sldId id="332" r:id="rId17"/>
    <p:sldId id="330" r:id="rId18"/>
    <p:sldId id="333" r:id="rId19"/>
    <p:sldId id="334" r:id="rId20"/>
    <p:sldId id="335" r:id="rId21"/>
    <p:sldId id="313" r:id="rId22"/>
  </p:sldIdLst>
  <p:sldSz cx="9144000" cy="5143500" type="screen16x9"/>
  <p:notesSz cx="6858000" cy="9144000"/>
  <p:embeddedFontLst>
    <p:embeddedFont>
      <p:font typeface="Anton" panose="020B0604020202020204" charset="0"/>
      <p:regular r:id="rId24"/>
    </p:embeddedFont>
    <p:embeddedFont>
      <p:font typeface="Fira Sans Condensed" panose="020B0604020202020204" charset="0"/>
      <p:regular r:id="rId25"/>
      <p:bold r:id="rId26"/>
      <p:italic r:id="rId27"/>
      <p:boldItalic r:id="rId28"/>
    </p:embeddedFont>
    <p:embeddedFont>
      <p:font typeface="Fira Sans Condensed Light" panose="020B0604020202020204" charset="0"/>
      <p:regular r:id="rId29"/>
      <p:bold r:id="rId30"/>
      <p:italic r:id="rId31"/>
      <p:boldItalic r:id="rId32"/>
    </p:embeddedFont>
    <p:embeddedFont>
      <p:font typeface="Rajdhani" panose="020B0604020202020204" charset="-18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BB62E-91E3-425D-895C-7DE33027D84E}" v="3" dt="2021-02-11T13:11:29.1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47" autoAdjust="0"/>
  </p:normalViewPr>
  <p:slideViewPr>
    <p:cSldViewPr snapToGrid="0">
      <p:cViewPr varScale="1">
        <p:scale>
          <a:sx n="96" d="100"/>
          <a:sy n="96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atos Róbert" userId="S::lakatos.robert@it.unideb.hu::ac7584ac-6032-46fd-a6c5-78fa5f88ad47" providerId="AD" clId="Web-{A56BB62E-91E3-425D-895C-7DE33027D84E}"/>
    <pc:docChg chg="modSld">
      <pc:chgData name="Lakatos Róbert" userId="S::lakatos.robert@it.unideb.hu::ac7584ac-6032-46fd-a6c5-78fa5f88ad47" providerId="AD" clId="Web-{A56BB62E-91E3-425D-895C-7DE33027D84E}" dt="2021-02-11T13:11:26.565" v="1" actId="20577"/>
      <pc:docMkLst>
        <pc:docMk/>
      </pc:docMkLst>
      <pc:sldChg chg="modSp">
        <pc:chgData name="Lakatos Róbert" userId="S::lakatos.robert@it.unideb.hu::ac7584ac-6032-46fd-a6c5-78fa5f88ad47" providerId="AD" clId="Web-{A56BB62E-91E3-425D-895C-7DE33027D84E}" dt="2021-02-11T13:11:26.565" v="1" actId="20577"/>
        <pc:sldMkLst>
          <pc:docMk/>
          <pc:sldMk cId="0" sldId="263"/>
        </pc:sldMkLst>
        <pc:spChg chg="mod">
          <ac:chgData name="Lakatos Róbert" userId="S::lakatos.robert@it.unideb.hu::ac7584ac-6032-46fd-a6c5-78fa5f88ad47" providerId="AD" clId="Web-{A56BB62E-91E3-425D-895C-7DE33027D84E}" dt="2021-02-11T13:11:26.565" v="1" actId="20577"/>
          <ac:spMkLst>
            <pc:docMk/>
            <pc:sldMk cId="0" sldId="263"/>
            <ac:spMk id="14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790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00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567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661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633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41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03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823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3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289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0362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144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99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60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convolutions-for-deep-learning-1f6f42faee1?gi=5285a3eee5a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onv2d-to-finally-understand-what-happens-in-the-forward-pass-1bbaafb0b14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lakatos.robert@inf.unideb.h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mailto:bogacsovics.gergo@inf.unideb.h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ata-flair.training/blogs/cats-dogs-classification-deep-learning-project-beginner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Convoluti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volutio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20000" y="2995450"/>
            <a:ext cx="4404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Természetes Nyelvű Szövegfeldolgozásba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3106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2D KONVOLÚCIÓ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337337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3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2374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2D KONVOLÚCIÓ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Fogalmak: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Kernel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Stride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Pooling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2793841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2D KONVOLÚCIÓ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Fogalmak: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b="1" dirty="0">
                <a:solidFill>
                  <a:srgbClr val="F2F2F2"/>
                </a:solidFill>
              </a:rPr>
              <a:t>Kernel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b="1" dirty="0" err="1">
                <a:solidFill>
                  <a:srgbClr val="F2F2F2"/>
                </a:solidFill>
              </a:rPr>
              <a:t>Stride</a:t>
            </a:r>
            <a:endParaRPr lang="hu-HU" sz="1400" b="1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Pooling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Channel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73A1412B-52E4-409B-BE2E-199B8991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803" y="1152475"/>
            <a:ext cx="5389197" cy="2536516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5559B90B-D510-4342-A6EC-CFDD3AA326E8}"/>
              </a:ext>
            </a:extLst>
          </p:cNvPr>
          <p:cNvSpPr txBox="1"/>
          <p:nvPr/>
        </p:nvSpPr>
        <p:spPr>
          <a:xfrm>
            <a:off x="2888720" y="3806359"/>
            <a:ext cx="568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9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en-US" sz="900" dirty="0">
                <a:solidFill>
                  <a:srgbClr val="F3F3F3"/>
                </a:solidFill>
                <a:latin typeface="Rajdhani"/>
                <a:cs typeface="Rajdhani"/>
              </a:rPr>
              <a:t>Mohamed, Ihab S. Detection and tracking of pallets using a laser rangefinder and machine learning techniques.</a:t>
            </a:r>
            <a:endParaRPr lang="hu-HU" sz="900" dirty="0">
              <a:solidFill>
                <a:srgbClr val="F3F3F3"/>
              </a:solidFill>
              <a:latin typeface="Rajdhani"/>
              <a:cs typeface="Rajdhani"/>
            </a:endParaRPr>
          </a:p>
          <a:p>
            <a:pPr algn="ctr"/>
            <a:r>
              <a:rPr lang="en-US" sz="900" dirty="0">
                <a:solidFill>
                  <a:srgbClr val="F3F3F3"/>
                </a:solidFill>
                <a:latin typeface="Rajdhani"/>
                <a:cs typeface="Rajdhani"/>
              </a:rPr>
              <a:t>Diss. European Master on Advanced Robotics+(EMARO+), University of Genova, Italy, 2017.</a:t>
            </a:r>
            <a:endParaRPr lang="hu-HU" sz="9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3234118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2D KONVOLÚCIÓ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Fogalmak: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Kernel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Stride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b="1" dirty="0" err="1">
                <a:solidFill>
                  <a:srgbClr val="F2F2F2"/>
                </a:solidFill>
              </a:rPr>
              <a:t>Pooling</a:t>
            </a:r>
            <a:endParaRPr lang="hu-HU" sz="1400" b="1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Channel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559B90B-D510-4342-A6EC-CFDD3AA326E8}"/>
              </a:ext>
            </a:extLst>
          </p:cNvPr>
          <p:cNvSpPr txBox="1"/>
          <p:nvPr/>
        </p:nvSpPr>
        <p:spPr>
          <a:xfrm>
            <a:off x="2391878" y="4527643"/>
            <a:ext cx="61077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9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9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3"/>
              </a:rPr>
              <a:t>https://towardsdatascience.com/intuitively-understanding-convolutions-for-deep-learning-1f6f42faee1?gi=5285a3eee5af</a:t>
            </a:r>
            <a:endParaRPr lang="hu-HU" sz="9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A721F53-5DF6-45B0-ABB3-81CAA7C9B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168" y="1152475"/>
            <a:ext cx="2925181" cy="332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54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2D KONVOLÚCIÓ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Fogalmak: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Kernel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Stride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Pooling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b="1" dirty="0">
                <a:solidFill>
                  <a:srgbClr val="F2F2F2"/>
                </a:solidFill>
              </a:rPr>
              <a:t>Channel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CE5975F-A365-44D8-A022-E4C431B0C889}"/>
              </a:ext>
            </a:extLst>
          </p:cNvPr>
          <p:cNvSpPr txBox="1"/>
          <p:nvPr/>
        </p:nvSpPr>
        <p:spPr>
          <a:xfrm>
            <a:off x="2723126" y="4536721"/>
            <a:ext cx="57727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9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9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3"/>
              </a:rPr>
              <a:t>https://towardsdatascience.com/conv2d-to-finally-understand-what-happens-in-the-forward-pass-1bbaafb0b148</a:t>
            </a:r>
            <a:endParaRPr lang="hu-HU" sz="9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01EFF87-A0F2-4BF6-A65D-05A2D8CA5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481" y="1152475"/>
            <a:ext cx="3349271" cy="334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99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3106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1D KONVOLÚCIÓ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337337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4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572510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1D KONVOLÚCIÓ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Az alapötlet ugyanaz: térbeli hasonlóságok kinyerése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Működési elv ugyanaz, csak 1D-ben</a:t>
            </a:r>
            <a:endParaRPr lang="hu-HU"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457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1D KONVOLÚCIÓ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81D002D-D866-4D2C-A33A-90B52A21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806" y="1082525"/>
            <a:ext cx="4522387" cy="3639192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F5D9F45A-D5F8-4675-9A87-6A6A9C04639A}"/>
              </a:ext>
            </a:extLst>
          </p:cNvPr>
          <p:cNvSpPr txBox="1"/>
          <p:nvPr/>
        </p:nvSpPr>
        <p:spPr>
          <a:xfrm>
            <a:off x="1493271" y="4741005"/>
            <a:ext cx="6157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9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 </a:t>
            </a:r>
            <a:r>
              <a:rPr lang="en-US" sz="900" dirty="0">
                <a:solidFill>
                  <a:srgbClr val="F3F3F3"/>
                </a:solidFill>
                <a:latin typeface="Rajdhani"/>
                <a:cs typeface="Rajdhani"/>
              </a:rPr>
              <a:t>Zingaretti, Laura M., et al. "Exploring deep learning for complex trait genomic prediction in polyploid outcrossing species.„</a:t>
            </a:r>
            <a:endParaRPr lang="hu-HU" sz="900" dirty="0">
              <a:solidFill>
                <a:srgbClr val="F3F3F3"/>
              </a:solidFill>
              <a:latin typeface="Rajdhani"/>
              <a:cs typeface="Rajdhani"/>
            </a:endParaRPr>
          </a:p>
          <a:p>
            <a:pPr algn="ctr"/>
            <a:r>
              <a:rPr lang="en-US" sz="900" dirty="0">
                <a:solidFill>
                  <a:srgbClr val="F3F3F3"/>
                </a:solidFill>
                <a:latin typeface="Rajdhani"/>
                <a:cs typeface="Rajdhani"/>
              </a:rPr>
              <a:t>Frontiers in plant science 11 (2020): 25.</a:t>
            </a:r>
            <a:endParaRPr lang="hu-HU" sz="9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1962863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68;p46">
            <a:extLst>
              <a:ext uri="{FF2B5EF4-FFF2-40B4-BE49-F238E27FC236}">
                <a16:creationId xmlns:a16="http://schemas.microsoft.com/office/drawing/2014/main" id="{E72677CE-633F-43F0-9B7A-EC543EB1DD4C}"/>
              </a:ext>
            </a:extLst>
          </p:cNvPr>
          <p:cNvSpPr txBox="1">
            <a:spLocks/>
          </p:cNvSpPr>
          <p:nvPr/>
        </p:nvSpPr>
        <p:spPr>
          <a:xfrm>
            <a:off x="1871330" y="358307"/>
            <a:ext cx="5401340" cy="24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7200" dirty="0"/>
              <a:t>KÖSZÖNÖM A FIGYELMET!</a:t>
            </a:r>
          </a:p>
        </p:txBody>
      </p:sp>
      <p:sp>
        <p:nvSpPr>
          <p:cNvPr id="35" name="Google Shape;1769;p46">
            <a:extLst>
              <a:ext uri="{FF2B5EF4-FFF2-40B4-BE49-F238E27FC236}">
                <a16:creationId xmlns:a16="http://schemas.microsoft.com/office/drawing/2014/main" id="{9A88F3E2-AB3E-4387-8961-AFF497341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000" y="2743594"/>
            <a:ext cx="4020000" cy="20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 panose="020B0604020202020204" charset="0"/>
              </a:rPr>
              <a:t>Bármilyen egyéb kérdés esetén!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Lakatos Róbert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 err="1">
                <a:latin typeface="Fira Sans Condensed Light" panose="020B0604020202020204" charset="0"/>
                <a:hlinkClick r:id="rId3"/>
              </a:rPr>
              <a:t>l</a:t>
            </a:r>
            <a:r>
              <a:rPr lang="hu-HU" sz="1400" dirty="0" err="1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akatos.robert</a:t>
            </a:r>
            <a:r>
              <a:rPr lang="en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@</a:t>
            </a:r>
            <a:r>
              <a:rPr lang="hu-HU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inf.unideb.hu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 err="1">
                <a:latin typeface="Fira Sans Condensed Light" panose="020B0604020202020204" charset="0"/>
              </a:rPr>
              <a:t>Bogacsovics</a:t>
            </a:r>
            <a:r>
              <a:rPr lang="hu-HU" sz="1400" dirty="0">
                <a:latin typeface="Fira Sans Condensed Light" panose="020B0604020202020204" charset="0"/>
              </a:rPr>
              <a:t> Gergő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 </a:t>
            </a:r>
            <a:r>
              <a:rPr lang="hu-HU" sz="1400" dirty="0">
                <a:latin typeface="Fira Sans Condensed Light" panose="020B0604020202020204" charset="0"/>
                <a:hlinkClick r:id="rId4"/>
              </a:rPr>
              <a:t>bogacsovics.gergo@inf.unideb.hu</a:t>
            </a: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latin typeface="Fira Sans Condensed Light" panose="020B0604020202020204" charset="0"/>
              </a:rPr>
              <a:t>Debreceni Egyetem Informatikai Kar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</p:txBody>
      </p:sp>
      <p:pic>
        <p:nvPicPr>
          <p:cNvPr id="36" name="Google Shape;1793;p47">
            <a:extLst>
              <a:ext uri="{FF2B5EF4-FFF2-40B4-BE49-F238E27FC236}">
                <a16:creationId xmlns:a16="http://schemas.microsoft.com/office/drawing/2014/main" id="{CE8A3AE0-D419-4650-9E04-3C32C25487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07" y="27435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4;p47">
            <a:extLst>
              <a:ext uri="{FF2B5EF4-FFF2-40B4-BE49-F238E27FC236}">
                <a16:creationId xmlns:a16="http://schemas.microsoft.com/office/drawing/2014/main" id="{A4370500-F187-4A74-89AD-BAEDCB75C9F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302" r="25297"/>
          <a:stretch/>
        </p:blipFill>
        <p:spPr>
          <a:xfrm>
            <a:off x="6427899" y="166529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66400" y="971850"/>
            <a:ext cx="40442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TÉMÁK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TÉMÁK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</a:t>
            </a:r>
            <a:r>
              <a:rPr lang="hu-HU" sz="1500" dirty="0" err="1">
                <a:solidFill>
                  <a:srgbClr val="F2F2F2"/>
                </a:solidFill>
              </a:rPr>
              <a:t>konvolúcióról</a:t>
            </a:r>
            <a:r>
              <a:rPr lang="hu-HU" sz="1500" dirty="0">
                <a:solidFill>
                  <a:srgbClr val="F2F2F2"/>
                </a:solidFill>
              </a:rPr>
              <a:t> általában</a:t>
            </a:r>
            <a:endParaRPr sz="15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2D </a:t>
            </a:r>
            <a:r>
              <a:rPr lang="hu-HU" sz="1500" dirty="0" err="1">
                <a:solidFill>
                  <a:srgbClr val="F2F2F2"/>
                </a:solidFill>
              </a:rPr>
              <a:t>Konvolúció</a:t>
            </a:r>
            <a:endParaRPr lang="hu-HU" sz="15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1D </a:t>
            </a:r>
            <a:r>
              <a:rPr lang="hu-HU" sz="1500" dirty="0" err="1">
                <a:solidFill>
                  <a:srgbClr val="F2F2F2"/>
                </a:solidFill>
              </a:rPr>
              <a:t>Konvolúció</a:t>
            </a:r>
            <a:endParaRPr lang="hu-HU" sz="1500" dirty="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3106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KONVOLÚCIÓ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4887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KONVOLÚCIÓ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Gépi látás (Computer </a:t>
            </a:r>
            <a:r>
              <a:rPr lang="hu-HU" sz="1500" dirty="0" err="1">
                <a:solidFill>
                  <a:srgbClr val="F2F2F2"/>
                </a:solidFill>
              </a:rPr>
              <a:t>Vision</a:t>
            </a:r>
            <a:r>
              <a:rPr lang="hu-HU" sz="1500" dirty="0">
                <a:solidFill>
                  <a:srgbClr val="F2F2F2"/>
                </a:solidFill>
              </a:rPr>
              <a:t>) alapeleme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EC125EE-89AC-42FF-B9CA-3A5B3D331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307" y="1683432"/>
            <a:ext cx="5399385" cy="2827608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780AFBB-3329-4ADE-9B0D-B52345988544}"/>
              </a:ext>
            </a:extLst>
          </p:cNvPr>
          <p:cNvSpPr txBox="1"/>
          <p:nvPr/>
        </p:nvSpPr>
        <p:spPr>
          <a:xfrm>
            <a:off x="1978981" y="4540602"/>
            <a:ext cx="51860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4"/>
              </a:rPr>
              <a:t>https://data-flair.training/blogs/cats-dogs-classification-deep-learning-project-beginners/</a:t>
            </a:r>
            <a:endParaRPr lang="hu-HU" sz="10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1304378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KONVOLÚCIÓ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Gépi látás (Computer </a:t>
            </a:r>
            <a:r>
              <a:rPr lang="hu-HU" sz="1500" dirty="0" err="1">
                <a:solidFill>
                  <a:srgbClr val="F2F2F2"/>
                </a:solidFill>
              </a:rPr>
              <a:t>Vision</a:t>
            </a:r>
            <a:r>
              <a:rPr lang="hu-HU" sz="1500" dirty="0">
                <a:solidFill>
                  <a:srgbClr val="F2F2F2"/>
                </a:solidFill>
              </a:rPr>
              <a:t>) alapeleme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Matematikai operátor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711DF3F-51E2-4697-9D25-B2FA43DEF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283" y="2571750"/>
            <a:ext cx="5725434" cy="111306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03AE15DB-40F7-47E3-9253-9A05063E4937}"/>
              </a:ext>
            </a:extLst>
          </p:cNvPr>
          <p:cNvSpPr txBox="1"/>
          <p:nvPr/>
        </p:nvSpPr>
        <p:spPr>
          <a:xfrm>
            <a:off x="3205279" y="3757107"/>
            <a:ext cx="2733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4"/>
              </a:rPr>
              <a:t>https://en.wikipedia.org/wiki/Convolution</a:t>
            </a:r>
            <a:endParaRPr lang="hu-HU" sz="10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331794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KONVOLÚCIÓ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Gépi látás (Computer </a:t>
            </a:r>
            <a:r>
              <a:rPr lang="hu-HU" sz="1500" dirty="0" err="1">
                <a:solidFill>
                  <a:srgbClr val="F2F2F2"/>
                </a:solidFill>
              </a:rPr>
              <a:t>Vision</a:t>
            </a:r>
            <a:r>
              <a:rPr lang="hu-HU" sz="1500" dirty="0">
                <a:solidFill>
                  <a:srgbClr val="F2F2F2"/>
                </a:solidFill>
              </a:rPr>
              <a:t>) alapeleme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Matematikai operátor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3AE15DB-40F7-47E3-9253-9A05063E4937}"/>
              </a:ext>
            </a:extLst>
          </p:cNvPr>
          <p:cNvSpPr txBox="1"/>
          <p:nvPr/>
        </p:nvSpPr>
        <p:spPr>
          <a:xfrm>
            <a:off x="3205279" y="3757107"/>
            <a:ext cx="2733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3"/>
              </a:rPr>
              <a:t>https://en.wikipedia.org/wiki/Convolution</a:t>
            </a:r>
            <a:endParaRPr lang="hu-HU" sz="10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B1E26A8-15AD-46F6-ACDA-4A71DD67F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869" y="2333921"/>
            <a:ext cx="4308262" cy="135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93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KONVOLÚCIÓ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Gépi látás (Computer </a:t>
            </a:r>
            <a:r>
              <a:rPr lang="hu-HU" sz="1500" dirty="0" err="1">
                <a:solidFill>
                  <a:srgbClr val="F2F2F2"/>
                </a:solidFill>
              </a:rPr>
              <a:t>Vision</a:t>
            </a:r>
            <a:r>
              <a:rPr lang="hu-HU" sz="1500" dirty="0">
                <a:solidFill>
                  <a:srgbClr val="F2F2F2"/>
                </a:solidFill>
              </a:rPr>
              <a:t>) alapeleme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Matematikai operátor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3AE15DB-40F7-47E3-9253-9A05063E4937}"/>
              </a:ext>
            </a:extLst>
          </p:cNvPr>
          <p:cNvSpPr txBox="1"/>
          <p:nvPr/>
        </p:nvSpPr>
        <p:spPr>
          <a:xfrm>
            <a:off x="3205279" y="3757107"/>
            <a:ext cx="2733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3"/>
              </a:rPr>
              <a:t>https://en.wikipedia.org/wiki/Convolution</a:t>
            </a:r>
            <a:endParaRPr lang="hu-HU" sz="10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FFC346A-BCFC-4DEB-AFAC-397D9BFD5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869" y="2392888"/>
            <a:ext cx="4308262" cy="124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1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KONVOLÚCIÓ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Gépi látás (Computer </a:t>
            </a:r>
            <a:r>
              <a:rPr lang="hu-HU" sz="1500" dirty="0" err="1">
                <a:solidFill>
                  <a:srgbClr val="F2F2F2"/>
                </a:solidFill>
              </a:rPr>
              <a:t>Vision</a:t>
            </a:r>
            <a:r>
              <a:rPr lang="hu-HU" sz="1500" dirty="0">
                <a:solidFill>
                  <a:srgbClr val="F2F2F2"/>
                </a:solidFill>
              </a:rPr>
              <a:t>) alapeleme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Matematikai operátor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Alapesetben kevesebb paramétert használ, mint egy egyszerű </a:t>
            </a:r>
            <a:r>
              <a:rPr lang="hu-HU" sz="1500" dirty="0" err="1">
                <a:solidFill>
                  <a:srgbClr val="F2F2F2"/>
                </a:solidFill>
              </a:rPr>
              <a:t>Dense</a:t>
            </a:r>
            <a:r>
              <a:rPr lang="hu-HU" sz="1500" dirty="0">
                <a:solidFill>
                  <a:srgbClr val="F2F2F2"/>
                </a:solidFill>
              </a:rPr>
              <a:t> </a:t>
            </a:r>
            <a:r>
              <a:rPr lang="hu-HU" sz="1500" dirty="0" err="1">
                <a:solidFill>
                  <a:srgbClr val="F2F2F2"/>
                </a:solidFill>
              </a:rPr>
              <a:t>layer</a:t>
            </a:r>
            <a:endParaRPr lang="hu-HU" sz="1500" dirty="0">
              <a:solidFill>
                <a:srgbClr val="F2F2F2"/>
              </a:solidFill>
            </a:endParaRP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térbeli összefüggéseket hatékonyan tudja kezelni</a:t>
            </a:r>
          </a:p>
        </p:txBody>
      </p:sp>
    </p:spTree>
    <p:extLst>
      <p:ext uri="{BB962C8B-B14F-4D97-AF65-F5344CB8AC3E}">
        <p14:creationId xmlns:p14="http://schemas.microsoft.com/office/powerpoint/2010/main" val="977462252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0896E1-F594-4289-A1FC-75DE62594D1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EC3DAD9-8D6C-440A-85C6-CA60947171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6f45fb-79ee-4245-8567-7254ef6c2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6768F9-ED1D-4318-B6AB-627256106B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325</Words>
  <Application>Microsoft Office PowerPoint</Application>
  <PresentationFormat>Diavetítés a képernyőre (16:9 oldalarány)</PresentationFormat>
  <Paragraphs>78</Paragraphs>
  <Slides>18</Slides>
  <Notes>18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7" baseType="lpstr">
      <vt:lpstr>Josefin Slab</vt:lpstr>
      <vt:lpstr>Rajdhani</vt:lpstr>
      <vt:lpstr>Arial</vt:lpstr>
      <vt:lpstr>Fira Sans Condensed</vt:lpstr>
      <vt:lpstr>Courier New</vt:lpstr>
      <vt:lpstr>Advent Pro Light</vt:lpstr>
      <vt:lpstr>Anton</vt:lpstr>
      <vt:lpstr>Fira Sans Condensed Light</vt:lpstr>
      <vt:lpstr>Ai Tech Agency by Slidesgo</vt:lpstr>
      <vt:lpstr>AI &amp; NLP</vt:lpstr>
      <vt:lpstr>TÉMÁK</vt:lpstr>
      <vt:lpstr>TÉMÁK</vt:lpstr>
      <vt:lpstr>KONVOLÚCIÓ</vt:lpstr>
      <vt:lpstr>KONVOLÚCIÓ</vt:lpstr>
      <vt:lpstr>KONVOLÚCIÓ</vt:lpstr>
      <vt:lpstr>KONVOLÚCIÓ</vt:lpstr>
      <vt:lpstr>KONVOLÚCIÓ</vt:lpstr>
      <vt:lpstr>KONVOLÚCIÓ</vt:lpstr>
      <vt:lpstr>2D KONVOLÚCIÓ</vt:lpstr>
      <vt:lpstr>2D KONVOLÚCIÓ</vt:lpstr>
      <vt:lpstr>2D KONVOLÚCIÓ</vt:lpstr>
      <vt:lpstr>2D KONVOLÚCIÓ</vt:lpstr>
      <vt:lpstr>2D KONVOLÚCIÓ</vt:lpstr>
      <vt:lpstr>1D KONVOLÚCIÓ</vt:lpstr>
      <vt:lpstr>1D KONVOLÚCIÓ</vt:lpstr>
      <vt:lpstr>1D KONVOLÚCIÓ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NLP</dc:title>
  <cp:lastModifiedBy>Lakatos Róbert</cp:lastModifiedBy>
  <cp:revision>189</cp:revision>
  <dcterms:modified xsi:type="dcterms:W3CDTF">2021-04-29T12:26:12Z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